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70" r:id="rId3"/>
    <p:sldMasterId id="2147483672" r:id="rId4"/>
    <p:sldMasterId id="2147483674" r:id="rId5"/>
  </p:sldMasterIdLst>
  <p:handoutMasterIdLst>
    <p:handoutMasterId r:id="rId42"/>
  </p:handoutMasterIdLst>
  <p:sldIdLst>
    <p:sldId id="312" r:id="rId6"/>
    <p:sldId id="283" r:id="rId7"/>
    <p:sldId id="290" r:id="rId8"/>
    <p:sldId id="335" r:id="rId9"/>
    <p:sldId id="332" r:id="rId10"/>
    <p:sldId id="343" r:id="rId11"/>
    <p:sldId id="286" r:id="rId12"/>
    <p:sldId id="340" r:id="rId13"/>
    <p:sldId id="341" r:id="rId14"/>
    <p:sldId id="337" r:id="rId15"/>
    <p:sldId id="285" r:id="rId16"/>
    <p:sldId id="273" r:id="rId17"/>
    <p:sldId id="313" r:id="rId18"/>
    <p:sldId id="289" r:id="rId19"/>
    <p:sldId id="287" r:id="rId20"/>
    <p:sldId id="293" r:id="rId21"/>
    <p:sldId id="294" r:id="rId22"/>
    <p:sldId id="316" r:id="rId23"/>
    <p:sldId id="315" r:id="rId24"/>
    <p:sldId id="278" r:id="rId25"/>
    <p:sldId id="279" r:id="rId26"/>
    <p:sldId id="317" r:id="rId27"/>
    <p:sldId id="276" r:id="rId28"/>
    <p:sldId id="277" r:id="rId29"/>
    <p:sldId id="318" r:id="rId30"/>
    <p:sldId id="319" r:id="rId31"/>
    <p:sldId id="320" r:id="rId32"/>
    <p:sldId id="331" r:id="rId33"/>
    <p:sldId id="322" r:id="rId34"/>
    <p:sldId id="324" r:id="rId35"/>
    <p:sldId id="323" r:id="rId36"/>
    <p:sldId id="325" r:id="rId37"/>
    <p:sldId id="326" r:id="rId38"/>
    <p:sldId id="327" r:id="rId39"/>
    <p:sldId id="328" r:id="rId40"/>
    <p:sldId id="330" r:id="rId4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3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5552-BDB8-41CF-90C9-29282A8C3DEC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464F-AEF7-4FAB-BE14-83644138A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0F50-D2F0-4188-95DE-11FF5018AC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3D02-8891-487F-B074-2E29BF9A90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061513-6004-4761-810B-9C99E001F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1E3DC-5357-4A6D-881B-D258AF2DD8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5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864F-8A4E-4157-ACE0-7A41295E8E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4550-A59F-4EC2-A156-35288DC03E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consultantplus://offline/ref=82440B75C89608F1629E80B8325D2010F26A67E92CF7F9C1ADED138E0C39FD65A1B9CF53E764CE2877E8F094a9N5J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 b="5679"/>
          <a:stretch/>
        </p:blipFill>
        <p:spPr bwMode="auto">
          <a:xfrm>
            <a:off x="0" y="2799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6" y="476672"/>
            <a:ext cx="1374145" cy="1572339"/>
          </a:xfrm>
          <a:prstGeom prst="rect">
            <a:avLst/>
          </a:prstGeom>
        </p:spPr>
      </p:pic>
      <p:pic>
        <p:nvPicPr>
          <p:cNvPr id="16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2" b="5679"/>
          <a:stretch/>
        </p:blipFill>
        <p:spPr bwMode="auto">
          <a:xfrm rot="16200000">
            <a:off x="4517483" y="2231483"/>
            <a:ext cx="2087219" cy="716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201" y="4775115"/>
            <a:ext cx="5730737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057" y="5421347"/>
            <a:ext cx="4944285" cy="118272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04" y="42107"/>
            <a:ext cx="6810375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65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9672" y="220486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1338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освобождении от уплаты профсоюзных взносов.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81" y="214636"/>
            <a:ext cx="7096125" cy="2554287"/>
          </a:xfrm>
          <a:prstGeom prst="rect">
            <a:avLst/>
          </a:prstGeom>
          <a:noFill/>
          <a:ln>
            <a:noFill/>
          </a:ln>
          <a:effectLst>
            <a:glow rad="63500">
              <a:srgbClr val="FFFFFF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27993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076" y="193552"/>
            <a:ext cx="757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-Bold" panose="020BE200000000000000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89.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Членский взнос в размере 1 процента от базовой величины, если иное не установлено в соответствии с пунктом 88, уплачивают члены Профсоюза из числа: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89.1. работников, уволенных в связи с сокращением численности или штата и состоящих на учете в первичной организации Профсоюза;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89.2. не работающих пенсионеров;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89.3. женщин, временно прекративших работу или обучение в связи с рождением и воспитанием детей до достижения детьми возраста трех лет;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89.4. лиц, не работающих в связи с необходимостью ухода за близкими родственниками, являющимися инвалидами первой и второй группы;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89.5. обучающихся в период академических отпусков.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90.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Руководящие органы организационных структур Профсоюза имеют право освобождать от уплаты членских взносов стоящих в них на учете членов Профсоюза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723900" indent="-27940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указанных в пункте 89 Устава на основании предложений соответствующих организационных структур Профсоюза и на основании их личных заявлений.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" y="620688"/>
            <a:ext cx="7921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130" r="2581" b="11141"/>
          <a:stretch/>
        </p:blipFill>
        <p:spPr bwMode="auto">
          <a:xfrm>
            <a:off x="179513" y="332656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4498114" y="4725144"/>
            <a:ext cx="1656183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956504"/>
            <a:ext cx="7602537" cy="500538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00636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47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367" t="22438" r="51106" b="8657"/>
          <a:stretch/>
        </p:blipFill>
        <p:spPr>
          <a:xfrm>
            <a:off x="1835696" y="368660"/>
            <a:ext cx="5770927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2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2422" r="8530"/>
          <a:stretch/>
        </p:blipFill>
        <p:spPr>
          <a:xfrm rot="5400000">
            <a:off x="1360442" y="1334507"/>
            <a:ext cx="6423114" cy="4188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11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12200"/>
          <a:stretch/>
        </p:blipFill>
        <p:spPr>
          <a:xfrm rot="5400000">
            <a:off x="1435807" y="1232756"/>
            <a:ext cx="627238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52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7174" r="51494" b="11413"/>
          <a:stretch/>
        </p:blipFill>
        <p:spPr bwMode="auto">
          <a:xfrm>
            <a:off x="1619672" y="296652"/>
            <a:ext cx="52945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" y="4236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97740"/>
            <a:ext cx="7812360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" y="0"/>
            <a:ext cx="9144000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349841"/>
            <a:ext cx="74744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Заявления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приеме в члены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профсоюза, о постановке на учет, об освобождении от уплаты профсоюзных взносов.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Учетные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карточки членов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профсоюза.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профсоюза.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Протоколы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профсоюзных собраний и материалы 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ним.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Протоколы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заседаний профсоюзного комитета   и материалы 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ним.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Планы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 профсоюзного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комитета.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Коллективный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договор и материалы о ходе его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выполнения.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Годовые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статистические отчеты профсоюзного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комитета.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регистрации обращений граждан (заявления на оказание материальной помощи и др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Журналы регистрации входящей и исходящей корреспонденции.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Смета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учет по расходованию денежных средств (акты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Профсоюзный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уголок с текущей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информацией.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Акты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  <a:tabLst>
                <a:tab pos="541338" algn="l"/>
              </a:tabLs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Акты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уничтожение документов (по истечении сроков хранения документов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27993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5" t="20258" r="25970" b="7759"/>
          <a:stretch/>
        </p:blipFill>
        <p:spPr bwMode="auto">
          <a:xfrm>
            <a:off x="1738536" y="220777"/>
            <a:ext cx="5616624" cy="6337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56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23707" r="26778" b="32759"/>
          <a:stretch/>
        </p:blipFill>
        <p:spPr bwMode="auto">
          <a:xfrm>
            <a:off x="1403648" y="764704"/>
            <a:ext cx="701008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86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17" y="874713"/>
            <a:ext cx="779145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1" y="103357"/>
            <a:ext cx="827881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672" y="1196752"/>
            <a:ext cx="7803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-Bold" panose="020BE200000000000000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52.1.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Ежегодно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заслушивает отчет о работе председателя первичной организации Профсоюза, профкома, ревизионной комиссии (ревизора), в том числе отчет об исполнении сметы доходов и расходов и определяет приоритетные направления в своей деятельности;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52.2.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Формирует свои выборные органы, определяет периодичность собраний, конкретные сроки проведения отчетов и выборов в профгруппах, цеховых организациях, порядок формирования их выборных органов;</a:t>
            </a:r>
          </a:p>
          <a:p>
            <a:pPr marL="1168400" indent="-444500" algn="just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52.3.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Может делегировать своих представителей в вышестоящие органы Профсоюза на основании доведенной нормы представительства.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5219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1" y="103357"/>
            <a:ext cx="827881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116" y="1052736"/>
            <a:ext cx="831734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-Bold" panose="020BE200000000000000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2400" b="1" dirty="0" smtClean="0">
                <a:solidFill>
                  <a:srgbClr val="C00000"/>
                </a:solidFill>
              </a:rPr>
              <a:t>30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Внеочередное собрание, конференция проводится по решению соответствующего руководящего органа Профсоюза: по его собственной инициативе; по требованию не менее одной трети членов Профсоюза соответствующей организации, соответствующей ревизионной комиссии, вышестоящего выборного органа Профсоюза.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31.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Повестка дня и дата проведения собрания доводятся не позднее, чем за 15 дней, конференции - в сроки, необходимые для их своевременного оповещения.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32.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Профсоюзные собрания считаются правомочными, если в их работе участвуют более половины членов Профсоюза, состоящих на учете в соответствующей организации Профсоюза. Конференции - при участии в их работе не менее двух третей избранных делегатов.</a:t>
            </a:r>
          </a:p>
          <a:p>
            <a:pPr marL="1257300" indent="-355600" algn="just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Решения собрания, конференции Профсоюза считаются принятыми, если за них проголосовало более половины участвующих в работе собрания членов Профсоюза, состоящих на учете в соответствующей организации Профсоюза, делегатов конференции.</a:t>
            </a:r>
          </a:p>
        </p:txBody>
      </p:sp>
    </p:spTree>
    <p:extLst>
      <p:ext uri="{BB962C8B-B14F-4D97-AF65-F5344CB8AC3E}">
        <p14:creationId xmlns:p14="http://schemas.microsoft.com/office/powerpoint/2010/main" val="8575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22" y="663609"/>
            <a:ext cx="7614046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67" y="1229015"/>
            <a:ext cx="8784976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640"/>
            <a:ext cx="7632848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69" y="3415003"/>
            <a:ext cx="800083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06016"/>
              </p:ext>
            </p:extLst>
          </p:nvPr>
        </p:nvGraphicFramePr>
        <p:xfrm>
          <a:off x="1555500" y="2471137"/>
          <a:ext cx="7467455" cy="9880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60316"/>
                <a:gridCol w="1656184"/>
                <a:gridCol w="1338417"/>
                <a:gridCol w="1659190"/>
                <a:gridCol w="1453348"/>
              </a:tblGrid>
              <a:tr h="988060"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Дата </a:t>
                      </a:r>
                      <a:r>
                        <a:rPr lang="ru-RU" sz="1200" b="1" i="1" dirty="0" smtClean="0">
                          <a:effectLst/>
                        </a:rPr>
                        <a:t>поступления </a:t>
                      </a:r>
                      <a:r>
                        <a:rPr lang="ru-RU" sz="1200" b="1" i="1" dirty="0">
                          <a:effectLst/>
                        </a:rPr>
                        <a:t>и индекс документа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Корреспондент, дата и индекс поступившего документ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Краткое содержание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Резолюция или кому направлен документ</a:t>
                      </a:r>
                      <a:endParaRPr lang="ru-RU" sz="1500" b="1" i="1" dirty="0">
                        <a:effectLst/>
                      </a:endParaRPr>
                    </a:p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 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Отметка об исполнении</a:t>
                      </a:r>
                      <a:endParaRPr lang="ru-RU" sz="1500" b="1" i="1" dirty="0">
                        <a:effectLst/>
                      </a:endParaRPr>
                    </a:p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 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02039"/>
              </p:ext>
            </p:extLst>
          </p:nvPr>
        </p:nvGraphicFramePr>
        <p:xfrm>
          <a:off x="1574255" y="5696532"/>
          <a:ext cx="7283504" cy="60388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7297"/>
                <a:gridCol w="1639548"/>
                <a:gridCol w="1744509"/>
                <a:gridCol w="2052150"/>
              </a:tblGrid>
              <a:tr h="603885"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Дата и индекс документа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Корреспондент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Краткое содержание документа</a:t>
                      </a:r>
                      <a:endParaRPr lang="ru-RU" sz="1500" b="1" i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00990"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Отметка об исполнении документа</a:t>
                      </a:r>
                      <a:endParaRPr lang="ru-RU" sz="15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1463" y="30197"/>
            <a:ext cx="76025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Приложение 5</a:t>
            </a:r>
          </a:p>
          <a:p>
            <a:r>
              <a:rPr lang="ru-RU" b="1" dirty="0">
                <a:solidFill>
                  <a:srgbClr val="002060"/>
                </a:solidFill>
              </a:rPr>
              <a:t>к Инструкции</a:t>
            </a:r>
          </a:p>
          <a:p>
            <a:r>
              <a:rPr lang="ru-RU" b="1" dirty="0">
                <a:solidFill>
                  <a:srgbClr val="002060"/>
                </a:solidFill>
              </a:rPr>
              <a:t>по делопроизводству</a:t>
            </a:r>
          </a:p>
          <a:p>
            <a:r>
              <a:rPr lang="ru-RU" b="1" dirty="0">
                <a:solidFill>
                  <a:srgbClr val="002060"/>
                </a:solidFill>
              </a:rPr>
              <a:t>в государственных органах,</a:t>
            </a:r>
          </a:p>
          <a:p>
            <a:r>
              <a:rPr lang="ru-RU" b="1" dirty="0">
                <a:solidFill>
                  <a:srgbClr val="002060"/>
                </a:solidFill>
              </a:rPr>
              <a:t>иных организациях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ПРИМЕРНЫЙ ПЕРЕЧЕНЬ ДОКУМЕНТОВ, НЕ ПОДЛЕЖАЩИХ РЕГИСТРАЦИИ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1. Документы оперативно-информационного характера (письма, сводки и др.), присланные для сведения.</a:t>
            </a:r>
          </a:p>
          <a:p>
            <a:r>
              <a:rPr lang="ru-RU" b="1" dirty="0">
                <a:solidFill>
                  <a:srgbClr val="002060"/>
                </a:solidFill>
              </a:rPr>
              <a:t>2. Заявки, наряды, разнарядки.</a:t>
            </a:r>
          </a:p>
          <a:p>
            <a:r>
              <a:rPr lang="ru-RU" b="1" dirty="0">
                <a:solidFill>
                  <a:srgbClr val="002060"/>
                </a:solidFill>
              </a:rPr>
              <a:t>3. Поздравительные письма и телеграммы.</a:t>
            </a:r>
          </a:p>
          <a:p>
            <a:r>
              <a:rPr lang="ru-RU" b="1" dirty="0">
                <a:solidFill>
                  <a:srgbClr val="002060"/>
                </a:solidFill>
              </a:rPr>
              <a:t>4. Программы, планы, повестки заседаний, совещаний, конференций, иных коллегиальных мероприятий.</a:t>
            </a:r>
          </a:p>
          <a:p>
            <a:r>
              <a:rPr lang="ru-RU" b="1" dirty="0">
                <a:solidFill>
                  <a:srgbClr val="002060"/>
                </a:solidFill>
              </a:rPr>
              <a:t>5. Пригласительные билеты.</a:t>
            </a:r>
          </a:p>
          <a:p>
            <a:r>
              <a:rPr lang="ru-RU" b="1" dirty="0">
                <a:solidFill>
                  <a:srgbClr val="002060"/>
                </a:solidFill>
              </a:rPr>
              <a:t>6. Печатные издания (книги, журналы, газеты).</a:t>
            </a:r>
          </a:p>
          <a:p>
            <a:r>
              <a:rPr lang="ru-RU" b="1" dirty="0">
                <a:solidFill>
                  <a:srgbClr val="002060"/>
                </a:solidFill>
              </a:rPr>
              <a:t>7. Рекламные материалы (листовки, программы, проспекты, извещения).</a:t>
            </a:r>
          </a:p>
          <a:p>
            <a:r>
              <a:rPr lang="ru-RU" b="1" dirty="0">
                <a:solidFill>
                  <a:srgbClr val="002060"/>
                </a:solidFill>
              </a:rPr>
              <a:t>8. Письма организаций и индивидуальных предпринимателей с предложениями о сотрудничестве или оказании услуг.</a:t>
            </a:r>
          </a:p>
          <a:p>
            <a:r>
              <a:rPr lang="ru-RU" b="1" dirty="0">
                <a:solidFill>
                  <a:srgbClr val="002060"/>
                </a:solidFill>
              </a:rPr>
              <a:t>9. Информационные и справочные материалы (бюллетени, брошюры, информационные листки, проспекты изданий, авторефераты и др.).</a:t>
            </a:r>
          </a:p>
          <a:p>
            <a:r>
              <a:rPr lang="ru-RU" b="1" dirty="0">
                <a:solidFill>
                  <a:srgbClr val="002060"/>
                </a:solidFill>
              </a:rPr>
              <a:t>10. Формы статистической отчетности и сопроводительная документация к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7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084"/>
            <a:ext cx="7884368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9672" y="220486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приеме в члены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профсоюза, </a:t>
            </a:r>
          </a:p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постановке на учет, </a:t>
            </a:r>
          </a:p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освобождении от уплаты профсоюзных взносов.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81" y="214636"/>
            <a:ext cx="7096125" cy="2554287"/>
          </a:xfrm>
          <a:prstGeom prst="rect">
            <a:avLst/>
          </a:prstGeom>
          <a:noFill/>
          <a:ln>
            <a:noFill/>
          </a:ln>
          <a:effectLst>
            <a:glow rad="63500">
              <a:srgbClr val="FFFFFF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27993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76" y="476672"/>
            <a:ext cx="73215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0591" y="2399340"/>
            <a:ext cx="73418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Рекомендации по оформлению и наполнению информационных стендов первичных профсоюзных организаций</a:t>
            </a:r>
          </a:p>
          <a:p>
            <a:pPr marL="3409950"/>
            <a:endParaRPr lang="ru-RU" b="1" dirty="0" smtClean="0">
              <a:solidFill>
                <a:srgbClr val="002060"/>
              </a:solidFill>
            </a:endParaRPr>
          </a:p>
          <a:p>
            <a:pPr marL="2686050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Утверждено</a:t>
            </a:r>
          </a:p>
          <a:p>
            <a:pPr marL="2686050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Президиума Совета Федерации профсоюзов Беларуси </a:t>
            </a:r>
          </a:p>
          <a:p>
            <a:pPr marL="2686050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30.11.2015 №481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0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88640"/>
            <a:ext cx="79676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6986" y="2150790"/>
            <a:ext cx="7325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«Заглавный комплекс»:</a:t>
            </a:r>
          </a:p>
          <a:p>
            <a:pPr marL="361950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логотип отраслевого профсоюза;</a:t>
            </a:r>
          </a:p>
          <a:p>
            <a:pPr marL="361950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логотип организации;</a:t>
            </a:r>
          </a:p>
          <a:p>
            <a:pPr marL="361950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наименование первичной профсоюзной организации.</a:t>
            </a:r>
          </a:p>
          <a:p>
            <a:pPr indent="36195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«Официально»:</a:t>
            </a:r>
          </a:p>
          <a:p>
            <a:pPr marL="704850" indent="-34290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остав профсоюзного комитета (контактные телефоны и др. информация);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 вышестоящих профсоюзных организациях;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Устав отраслевого профсоюза, Положение о ППО, постановления документы руководящих органов вышестоящей профсоюзной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147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91" y="419100"/>
            <a:ext cx="79676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6986" y="2376314"/>
            <a:ext cx="7325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«Наша жизнь»:</a:t>
            </a:r>
          </a:p>
          <a:p>
            <a:pPr marL="704850" indent="-34290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оллективный договор или информация, где и когда с ним можно ознакомиться;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внутреннего трудового распорядка.</a:t>
            </a:r>
          </a:p>
          <a:p>
            <a:pPr indent="36195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«Полезно знать»:</a:t>
            </a:r>
          </a:p>
          <a:p>
            <a:pPr marL="704850" indent="-34290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нформация об охране труда;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о ходе выполнения коллективного договора, отчет профкома о работе за предыдущий год.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оздоровление;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о Фонде помощи;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40030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91" y="419100"/>
            <a:ext cx="79676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6986" y="2204864"/>
            <a:ext cx="7325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«Актуально»:</a:t>
            </a:r>
          </a:p>
          <a:p>
            <a:pPr marL="704850" indent="-34290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нформация о предстоящих мероприятиях профсоюзного комитета и вышестоящих профсоюзных структур;</a:t>
            </a:r>
          </a:p>
          <a:p>
            <a:pPr marL="704850" indent="-34290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нформация о конкурсах, акциях и т.д., проводимых профсоюзным комитетом и вышестоящими профсоюзными организациями;</a:t>
            </a:r>
          </a:p>
          <a:p>
            <a:pPr marL="70485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актуальные статьи из газеты «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Беларускі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Час» и др. СМИ.</a:t>
            </a:r>
          </a:p>
          <a:p>
            <a:pPr indent="36195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«Поздравляем!».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8273256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8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30197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086486"/>
            <a:ext cx="3597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Пунктом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Инструкции по делопроизводству в государственных органах, иных организациях, утвержденной постановлением Министерства юстиции Республики Беларусь от 19.01.2009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N4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установлено, что при смене руководителя организации составляется акт приема-передачи документов и дел. Прием и сдача дел при смене руководителя профсоюзной организации  также  должны  оформляться  актом приема-передачи дел.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30197"/>
            <a:ext cx="59070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2397" r="64639" b="8332"/>
          <a:stretch/>
        </p:blipFill>
        <p:spPr bwMode="auto">
          <a:xfrm>
            <a:off x="5139140" y="1222346"/>
            <a:ext cx="3766810" cy="480659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"/>
            <a:ext cx="9144000" cy="6879642"/>
          </a:xfrm>
          <a:prstGeom prst="rect">
            <a:avLst/>
          </a:prstGeom>
          <a:ln w="16827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24" y="1033064"/>
            <a:ext cx="9577646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4552" y="2357948"/>
            <a:ext cx="9960994" cy="438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9108" y="2489023"/>
            <a:ext cx="10115550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" y="388902"/>
            <a:ext cx="827881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6143" y="1968465"/>
            <a:ext cx="7931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timaCyr" panose="020B7200000000000000" pitchFamily="34" charset="0"/>
              </a:rPr>
              <a:t>Членство в профсоюзе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timaCyr" panose="020B7200000000000000" pitchFamily="34" charset="0"/>
              </a:rPr>
              <a:t>исчисляется со дня подачи заявления  на основании принятия решения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timaCyr" panose="020B7200000000000000" pitchFamily="34" charset="0"/>
              </a:rPr>
              <a:t>соответствующего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timaCyr" panose="020B7200000000000000" pitchFamily="34" charset="0"/>
              </a:rPr>
              <a:t>профкома или его президиума о приеме в члены Профсоюза.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timaCyr" panose="020B7200000000000000" pitchFamily="34" charset="0"/>
              </a:rPr>
              <a:t>Оформление профсоюзных документов начинается с заполнения учетной корточки члена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timaCyr" panose="020B7200000000000000" pitchFamily="34" charset="0"/>
              </a:rPr>
              <a:t>профсоюза (Устав в новой редакции).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3557" y="1875377"/>
            <a:ext cx="769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приеме в члены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38" y="113936"/>
            <a:ext cx="7096125" cy="2554287"/>
          </a:xfrm>
          <a:prstGeom prst="rect">
            <a:avLst/>
          </a:prstGeom>
          <a:noFill/>
          <a:ln>
            <a:noFill/>
          </a:ln>
          <a:effectLst>
            <a:glow rad="63500">
              <a:srgbClr val="FFFFFF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27993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26818" r="24278" b="28409"/>
          <a:stretch/>
        </p:blipFill>
        <p:spPr bwMode="auto">
          <a:xfrm>
            <a:off x="1500728" y="2668223"/>
            <a:ext cx="7321171" cy="374615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9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16465" b="5679"/>
          <a:stretch/>
        </p:blipFill>
        <p:spPr bwMode="auto">
          <a:xfrm>
            <a:off x="17443" y="-27993"/>
            <a:ext cx="9126557" cy="68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5431" y="134076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  <a:tabLst>
                <a:tab pos="541338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постановке на учет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38" y="191541"/>
            <a:ext cx="7096125" cy="2554287"/>
          </a:xfrm>
          <a:prstGeom prst="rect">
            <a:avLst/>
          </a:prstGeom>
          <a:noFill/>
          <a:ln>
            <a:noFill/>
          </a:ln>
          <a:effectLst>
            <a:glow rad="63500">
              <a:srgbClr val="FFFFFF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27993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21282" r="23986" b="33182"/>
          <a:stretch/>
        </p:blipFill>
        <p:spPr bwMode="auto">
          <a:xfrm>
            <a:off x="1533912" y="2541097"/>
            <a:ext cx="7156295" cy="389333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42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8588" y="620688"/>
            <a:ext cx="75178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-Bold" panose="020BE200000000000000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14.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Членство в Профсоюзе исчисляется со дня подачи заявления на основании принятия решения соответствующего профкома или его президиума о приеме в члены Профсоюза. Члену Профсоюза выдается профсоюзный билет единого образца и оформляется учетная карточка члена Профсоюза, которая подлежит хранению в профкоме.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Постановка на профсоюзный учет члена Профсоюза осуществляется со дня подачи им письменного заявления и учетной карточки (при ее наличии).</a:t>
            </a:r>
          </a:p>
          <a:p>
            <a:pPr algn="just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90. 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" y="620688"/>
            <a:ext cx="7921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3" y="632921"/>
            <a:ext cx="7218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-Bold" panose="020BE200000000000000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12.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рофсоюзное членство сохраняется за лицами из числа: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12.1.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работающих пенсионеров из числа бывших работников, состоявших на учете в первичной организации Профсоюза, на основании их письменного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заявления;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12.2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Уволенных в связи с ликвидацией организаций или сокращением численности или штата работников и получивших статус безработного в период до их трудоустройства на новое место работы на основании их письменного заявления, но</a:t>
            </a:r>
          </a:p>
          <a:p>
            <a:pPr marL="365125" algn="just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более одного календарного года со дня увольнения. </a:t>
            </a:r>
            <a:endParaRPr lang="ru-RU" sz="23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615553" cy="5153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новой редакции Устава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076" y="193552"/>
            <a:ext cx="757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timaCyr-Bold" panose="020BE200000000000000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89.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Членский взнос в размере 1 процента от базовой величины, если иное не установлено в соответствии с пунктом 88, уплачивают члены Профсоюза из числа: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89.1.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работников, уволенных в связи с сокращением численности или штата и состоящих на учете в первичной организации Профсоюза;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89.2. не работающих пенсионеров;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89.3. женщин, временно прекративших работу или обучение в связи с рождением и воспитанием детей до достижения детьми возраста трех лет;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89.4.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лиц, не работающих в связи с необходимостью ухода за близкими родственниками, являющимися инвалидами первой и второй группы;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89.5. обучающихся в период академических отпусков.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90. Руководящие органы организационных структур Профсоюза имеют право освобождать от уплаты членских взносов стоящих в них на учете членов Профсоюза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723900" indent="-279400"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указанных в пункте 89 Устава на основании предложений соответствующих организационных структур Профсоюза и на основании их личных заявлений.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615553" cy="5153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новой редакции Устава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1154</Words>
  <Application>Microsoft Office PowerPoint</Application>
  <PresentationFormat>Экран (4:3)</PresentationFormat>
  <Paragraphs>123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5_Тема Office</vt:lpstr>
      <vt:lpstr>7_Тема Office</vt:lpstr>
      <vt:lpstr>Тема Office</vt:lpstr>
      <vt:lpstr>6_Тема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cp:lastPrinted>2016-11-29T07:02:13Z</cp:lastPrinted>
  <dcterms:created xsi:type="dcterms:W3CDTF">2016-04-22T11:51:08Z</dcterms:created>
  <dcterms:modified xsi:type="dcterms:W3CDTF">2017-03-09T07:54:13Z</dcterms:modified>
</cp:coreProperties>
</file>